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306" r:id="rId6"/>
    <p:sldId id="314" r:id="rId7"/>
    <p:sldId id="300" r:id="rId8"/>
    <p:sldId id="349" r:id="rId9"/>
    <p:sldId id="352" r:id="rId10"/>
    <p:sldId id="299" r:id="rId11"/>
    <p:sldId id="317" r:id="rId12"/>
    <p:sldId id="315" r:id="rId13"/>
    <p:sldId id="279" r:id="rId14"/>
    <p:sldId id="258" r:id="rId15"/>
    <p:sldId id="303" r:id="rId16"/>
    <p:sldId id="307" r:id="rId17"/>
    <p:sldId id="308" r:id="rId18"/>
    <p:sldId id="291" r:id="rId19"/>
    <p:sldId id="348" r:id="rId20"/>
    <p:sldId id="351" r:id="rId21"/>
    <p:sldId id="322" r:id="rId22"/>
    <p:sldId id="342" r:id="rId23"/>
    <p:sldId id="343" r:id="rId24"/>
    <p:sldId id="338" r:id="rId25"/>
    <p:sldId id="341" r:id="rId26"/>
    <p:sldId id="346" r:id="rId27"/>
    <p:sldId id="339" r:id="rId28"/>
    <p:sldId id="305" r:id="rId29"/>
    <p:sldId id="337" r:id="rId30"/>
    <p:sldId id="345" r:id="rId31"/>
    <p:sldId id="344" r:id="rId32"/>
    <p:sldId id="340" r:id="rId33"/>
    <p:sldId id="336" r:id="rId34"/>
    <p:sldId id="301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 autoAdjust="0"/>
    <p:restoredTop sz="81804" autoAdjust="0"/>
  </p:normalViewPr>
  <p:slideViewPr>
    <p:cSldViewPr snapToGrid="0">
      <p:cViewPr varScale="1">
        <p:scale>
          <a:sx n="95" d="100"/>
          <a:sy n="95" d="100"/>
        </p:scale>
        <p:origin x="452" y="6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1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9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93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89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9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9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19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1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3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50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42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2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5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82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95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2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9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9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8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1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57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763D-EEAB-C809-A371-8AF069B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CC1A-B920-0A43-26F5-D9691FE94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FEF09-B31C-D1C7-EE45-5E8BFE77D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225AD-BBCB-F15B-E2FD-962B103E2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C6C1-5D20-4F4E-B988-3E866912CE71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BF22C-5F28-A2B5-E8F3-59D67353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BF711-D19F-F79C-63C0-C62A2B28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89F6-4FEE-416A-9EA8-6E131F928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NIST_internship\Final_prsentation\both_data_combined_realtiveabundance\both_data_ne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NIST_internship\Final_prsentation\Intersection_data_abundance\bacteria_intersect_abundance_filtered_morethan_0.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hyperlink" Target="file:///C:\NIST_internship\common_abundance.html" TargetMode="External"/><Relationship Id="rId4" Type="http://schemas.openxmlformats.org/officeDocument/2006/relationships/hyperlink" Target="file:///C:\NIST_internship\Final_prsentation\bothabundance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87" y="4695212"/>
            <a:ext cx="10892481" cy="1934188"/>
          </a:xfrm>
        </p:spPr>
        <p:txBody>
          <a:bodyPr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192AC-ABD8-ABC3-D60B-96E857C6B239}"/>
              </a:ext>
            </a:extLst>
          </p:cNvPr>
          <p:cNvSpPr txBox="1"/>
          <p:nvPr/>
        </p:nvSpPr>
        <p:spPr>
          <a:xfrm>
            <a:off x="357352" y="5087560"/>
            <a:ext cx="11477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Characterization of antimicrobial resistance profiles in the microbiomes of vegetarian and omnivore diets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59C8-60EB-811A-23F4-08F789F285BC}"/>
              </a:ext>
            </a:extLst>
          </p:cNvPr>
          <p:cNvSpPr txBox="1"/>
          <p:nvPr/>
        </p:nvSpPr>
        <p:spPr>
          <a:xfrm>
            <a:off x="357351" y="5062141"/>
            <a:ext cx="80235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S. Elsaadawy(GU), J. Kralj(NIST) , S. Servetas( NIST)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C8630-9876-5ABA-32C5-EA174A22A073}"/>
              </a:ext>
            </a:extLst>
          </p:cNvPr>
          <p:cNvSpPr txBox="1"/>
          <p:nvPr/>
        </p:nvSpPr>
        <p:spPr>
          <a:xfrm>
            <a:off x="357351" y="6122769"/>
            <a:ext cx="7481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Acknowledge: Dr. Ross(GU), S. Jackson(NIST), I. Keenum (Michigan Tech)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503" y="487680"/>
            <a:ext cx="5542417" cy="3376691"/>
          </a:xfrm>
        </p:spPr>
        <p:txBody>
          <a:bodyPr/>
          <a:lstStyle/>
          <a:p>
            <a:r>
              <a:rPr lang="en-US" dirty="0"/>
              <a:t>Workflow pipeline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035278"/>
          </a:xfrm>
        </p:spPr>
        <p:txBody>
          <a:bodyPr/>
          <a:lstStyle/>
          <a:p>
            <a:r>
              <a:rPr lang="en-US" dirty="0"/>
              <a:t>                    R studio workflow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FD2D8E0-2725-CB85-F74C-61009E61BB9D}"/>
              </a:ext>
            </a:extLst>
          </p:cNvPr>
          <p:cNvSpPr/>
          <p:nvPr/>
        </p:nvSpPr>
        <p:spPr>
          <a:xfrm>
            <a:off x="2957253" y="33988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25501-770C-6BD3-8053-0010F8ABF1AB}"/>
              </a:ext>
            </a:extLst>
          </p:cNvPr>
          <p:cNvSpPr/>
          <p:nvPr/>
        </p:nvSpPr>
        <p:spPr>
          <a:xfrm>
            <a:off x="4823010" y="3118351"/>
            <a:ext cx="1540476" cy="11059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Filtration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0FEF8-9D63-2415-F8D7-23DBED0A96DB}"/>
              </a:ext>
            </a:extLst>
          </p:cNvPr>
          <p:cNvSpPr/>
          <p:nvPr/>
        </p:nvSpPr>
        <p:spPr>
          <a:xfrm>
            <a:off x="830823" y="3088154"/>
            <a:ext cx="1511624" cy="10595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file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096BC8-2DE3-2795-D751-B81D96B04A04}"/>
              </a:ext>
            </a:extLst>
          </p:cNvPr>
          <p:cNvSpPr/>
          <p:nvPr/>
        </p:nvSpPr>
        <p:spPr>
          <a:xfrm>
            <a:off x="6883539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FD33-CE8A-056B-ECBA-0A865CD1E4FE}"/>
              </a:ext>
            </a:extLst>
          </p:cNvPr>
          <p:cNvSpPr/>
          <p:nvPr/>
        </p:nvSpPr>
        <p:spPr>
          <a:xfrm>
            <a:off x="8610600" y="3088154"/>
            <a:ext cx="1540476" cy="11059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6320-FF90-ADF5-0CA0-F1F487E3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069" y="1335912"/>
            <a:ext cx="7183395" cy="906419"/>
          </a:xfrm>
        </p:spPr>
        <p:txBody>
          <a:bodyPr/>
          <a:lstStyle/>
          <a:p>
            <a:r>
              <a:rPr lang="en-US" b="1" dirty="0"/>
              <a:t>Question one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00A2B47-18EF-69F4-F15B-02EA7C07105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45302" y="3291452"/>
            <a:ext cx="10515600" cy="1033414"/>
          </a:xfrm>
        </p:spPr>
        <p:txBody>
          <a:bodyPr>
            <a:normAutofit/>
          </a:bodyPr>
          <a:lstStyle/>
          <a:p>
            <a:r>
              <a:rPr lang="en-US" sz="2800" dirty="0"/>
              <a:t>which organisms have AMR genes from each diet?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4E81-D91D-F422-26B6-63DD3978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1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A8D79-D3DA-8CF6-FEE4-57AB1ECA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B01484-4588-0689-442D-FE23C8FF7BF6}"/>
              </a:ext>
            </a:extLst>
          </p:cNvPr>
          <p:cNvSpPr/>
          <p:nvPr/>
        </p:nvSpPr>
        <p:spPr>
          <a:xfrm>
            <a:off x="2589172" y="389076"/>
            <a:ext cx="1551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OMNIVORE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E6218-6D1D-CD6D-B009-5E6FCA539918}"/>
              </a:ext>
            </a:extLst>
          </p:cNvPr>
          <p:cNvSpPr/>
          <p:nvPr/>
        </p:nvSpPr>
        <p:spPr>
          <a:xfrm>
            <a:off x="7347678" y="389076"/>
            <a:ext cx="149457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VEGETARIAN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B04CE7-3E85-D268-FEE9-004E68FCDC52}"/>
              </a:ext>
            </a:extLst>
          </p:cNvPr>
          <p:cNvSpPr/>
          <p:nvPr/>
        </p:nvSpPr>
        <p:spPr>
          <a:xfrm>
            <a:off x="3027926" y="2511916"/>
            <a:ext cx="484632" cy="25435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0A08477-A42A-CD4E-FF7E-DA9DA97D21C1}"/>
              </a:ext>
            </a:extLst>
          </p:cNvPr>
          <p:cNvSpPr/>
          <p:nvPr/>
        </p:nvSpPr>
        <p:spPr>
          <a:xfrm>
            <a:off x="7835017" y="2511916"/>
            <a:ext cx="484632" cy="250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E072-F751-C75A-54F9-61F6CEA4610F}"/>
              </a:ext>
            </a:extLst>
          </p:cNvPr>
          <p:cNvSpPr txBox="1"/>
          <p:nvPr/>
        </p:nvSpPr>
        <p:spPr>
          <a:xfrm>
            <a:off x="2207648" y="1757228"/>
            <a:ext cx="199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564 organisms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707EE-3E64-08E9-3E49-50F7FF15D534}"/>
              </a:ext>
            </a:extLst>
          </p:cNvPr>
          <p:cNvSpPr txBox="1"/>
          <p:nvPr/>
        </p:nvSpPr>
        <p:spPr>
          <a:xfrm>
            <a:off x="2330616" y="5321065"/>
            <a:ext cx="18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163 organisms</a:t>
            </a:r>
          </a:p>
          <a:p>
            <a:r>
              <a:rPr lang="en-US" dirty="0"/>
              <a:t>        (28.90%)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F975A-5596-9D89-A8E8-E5327FFB7461}"/>
              </a:ext>
            </a:extLst>
          </p:cNvPr>
          <p:cNvSpPr txBox="1"/>
          <p:nvPr/>
        </p:nvSpPr>
        <p:spPr>
          <a:xfrm>
            <a:off x="7277733" y="1757228"/>
            <a:ext cx="159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364 organism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7CBFE-D64D-7AA8-A7F8-EC145EFFAF11}"/>
              </a:ext>
            </a:extLst>
          </p:cNvPr>
          <p:cNvSpPr txBox="1"/>
          <p:nvPr/>
        </p:nvSpPr>
        <p:spPr>
          <a:xfrm>
            <a:off x="7277733" y="5321065"/>
            <a:ext cx="18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 organisms</a:t>
            </a:r>
          </a:p>
          <a:p>
            <a:r>
              <a:rPr lang="en-US" dirty="0"/>
              <a:t>     (21.43%)</a:t>
            </a:r>
          </a:p>
        </p:txBody>
      </p:sp>
    </p:spTree>
    <p:extLst>
      <p:ext uri="{BB962C8B-B14F-4D97-AF65-F5344CB8AC3E}">
        <p14:creationId xmlns:p14="http://schemas.microsoft.com/office/powerpoint/2010/main" val="109966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DF55-91FD-35D0-2953-C4AF5EE8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51" y="1293175"/>
            <a:ext cx="10515600" cy="1325563"/>
          </a:xfrm>
        </p:spPr>
        <p:txBody>
          <a:bodyPr/>
          <a:lstStyle/>
          <a:p>
            <a:r>
              <a:rPr lang="en-US" b="1" dirty="0"/>
              <a:t>Question two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F702166-8B56-C98A-E269-94B202F920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62526" y="3373674"/>
            <a:ext cx="10515600" cy="1091122"/>
          </a:xfrm>
        </p:spPr>
        <p:txBody>
          <a:bodyPr>
            <a:normAutofit/>
          </a:bodyPr>
          <a:lstStyle/>
          <a:p>
            <a:r>
              <a:rPr lang="en-US" sz="2800" dirty="0"/>
              <a:t>What is the composition of AMR marker-containing microbiome in each diet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4EE85-B90D-C4D1-C9F6-92318306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9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1ADE-8F78-94D0-AA05-5CD9901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09060-1257-3148-5805-AFF771555408}"/>
              </a:ext>
            </a:extLst>
          </p:cNvPr>
          <p:cNvSpPr/>
          <p:nvPr/>
        </p:nvSpPr>
        <p:spPr>
          <a:xfrm>
            <a:off x="6301946" y="67962"/>
            <a:ext cx="5356654" cy="3651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top 20 AMR Organisms In Vegetarian Diet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0AD87-1340-DEC3-67B3-D3F11A818D28}"/>
              </a:ext>
            </a:extLst>
          </p:cNvPr>
          <p:cNvSpPr/>
          <p:nvPr/>
        </p:nvSpPr>
        <p:spPr>
          <a:xfrm>
            <a:off x="63298" y="66202"/>
            <a:ext cx="5916705" cy="3651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                Top 20 AMR organisms In Omnivorous Diet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8C3DEC-34A4-EFE1-195A-CD433B5C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1" y="790159"/>
            <a:ext cx="5644978" cy="407246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CA8A47A-7F71-288F-7CD9-E848A2ED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61" y="790158"/>
            <a:ext cx="5402424" cy="4072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D9CE1-1958-EBB3-A609-8257D14B3084}"/>
              </a:ext>
            </a:extLst>
          </p:cNvPr>
          <p:cNvSpPr txBox="1"/>
          <p:nvPr/>
        </p:nvSpPr>
        <p:spPr>
          <a:xfrm>
            <a:off x="1022033" y="4896529"/>
            <a:ext cx="4288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total relative abundance sum of the top 20 AMR organisms In Omnivore Diet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C233C62-F684-7A64-A31A-4032F20308AD}"/>
              </a:ext>
            </a:extLst>
          </p:cNvPr>
          <p:cNvSpPr/>
          <p:nvPr/>
        </p:nvSpPr>
        <p:spPr>
          <a:xfrm>
            <a:off x="2622698" y="5576765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FA143-C100-E491-4D2C-9D4C80938623}"/>
              </a:ext>
            </a:extLst>
          </p:cNvPr>
          <p:cNvSpPr txBox="1"/>
          <p:nvPr/>
        </p:nvSpPr>
        <p:spPr>
          <a:xfrm>
            <a:off x="6969184" y="4930434"/>
            <a:ext cx="440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total relative abundance sum of the top 20 AMR organisms In </a:t>
            </a:r>
            <a:r>
              <a:rPr lang="en-US" dirty="0"/>
              <a:t>Vegetarian</a:t>
            </a:r>
            <a:r>
              <a:rPr lang="en-US" sz="1800" dirty="0">
                <a:solidFill>
                  <a:schemeClr val="tx1"/>
                </a:solidFill>
              </a:rPr>
              <a:t> Diet</a:t>
            </a:r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6B10BA4-2832-AFCD-CD1F-1AC8E5AB52FD}"/>
              </a:ext>
            </a:extLst>
          </p:cNvPr>
          <p:cNvSpPr/>
          <p:nvPr/>
        </p:nvSpPr>
        <p:spPr>
          <a:xfrm>
            <a:off x="8902995" y="5576766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F4382-F192-CA05-55C4-BA0A3EE7B833}"/>
              </a:ext>
            </a:extLst>
          </p:cNvPr>
          <p:cNvSpPr txBox="1"/>
          <p:nvPr/>
        </p:nvSpPr>
        <p:spPr>
          <a:xfrm>
            <a:off x="2480470" y="6171683"/>
            <a:ext cx="76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25.39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21254-BD82-39C3-1800-11B1AA230BCB}"/>
              </a:ext>
            </a:extLst>
          </p:cNvPr>
          <p:cNvSpPr txBox="1"/>
          <p:nvPr/>
        </p:nvSpPr>
        <p:spPr>
          <a:xfrm>
            <a:off x="8811927" y="6171683"/>
            <a:ext cx="66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7.34</a:t>
            </a:r>
          </a:p>
        </p:txBody>
      </p:sp>
    </p:spTree>
    <p:extLst>
      <p:ext uri="{BB962C8B-B14F-4D97-AF65-F5344CB8AC3E}">
        <p14:creationId xmlns:p14="http://schemas.microsoft.com/office/powerpoint/2010/main" val="212273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E3D1-D6E2-C397-E328-612DEFAB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865" y="459889"/>
            <a:ext cx="5789140" cy="627505"/>
          </a:xfrm>
        </p:spPr>
        <p:txBody>
          <a:bodyPr/>
          <a:lstStyle/>
          <a:p>
            <a:r>
              <a:rPr lang="en-US" dirty="0"/>
              <a:t>Overlook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77097-5846-E297-5B27-F8E63D4E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9DCBF-5F4E-BEE2-A2F4-23742457074B}"/>
              </a:ext>
            </a:extLst>
          </p:cNvPr>
          <p:cNvSpPr txBox="1"/>
          <p:nvPr/>
        </p:nvSpPr>
        <p:spPr>
          <a:xfrm>
            <a:off x="335752" y="5585254"/>
            <a:ext cx="863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 action="ppaction://hlinkfile"/>
              </a:rPr>
              <a:t>file:///C:/NIST_internship/Final_prsentation/both_data_combined_realtiveabundance/both_data_new.html</a:t>
            </a:r>
            <a:endParaRPr lang="en-US" sz="1000" dirty="0"/>
          </a:p>
          <a:p>
            <a:endParaRPr lang="en-US" sz="800" dirty="0"/>
          </a:p>
        </p:txBody>
      </p:sp>
      <p:pic>
        <p:nvPicPr>
          <p:cNvPr id="5" name="Picture 4" descr="A graph showing a line of red and blue dots&#10;&#10;Description automatically generated">
            <a:extLst>
              <a:ext uri="{FF2B5EF4-FFF2-40B4-BE49-F238E27FC236}">
                <a16:creationId xmlns:a16="http://schemas.microsoft.com/office/drawing/2014/main" id="{E89C2582-AC2A-1F14-0A6D-C89F82A2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88" y="1336501"/>
            <a:ext cx="8635253" cy="43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DD69-B9F9-D0B1-7B2B-3ECA0987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41" y="325068"/>
            <a:ext cx="7288282" cy="2014096"/>
          </a:xfrm>
        </p:spPr>
        <p:txBody>
          <a:bodyPr/>
          <a:lstStyle/>
          <a:p>
            <a:pPr algn="ctr"/>
            <a:r>
              <a:rPr lang="en-US" b="1" dirty="0"/>
              <a:t>Question Three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0F42-9262-21A1-8A04-21DED85E4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3513" y="3450949"/>
            <a:ext cx="7288212" cy="3407051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/>
              <a:t>What classes of AMR are present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64796-0216-6675-7049-A3CAF49B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98CF-93E0-FA65-9BBC-30CDBC57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1"/>
            <a:ext cx="10515600" cy="4484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Summary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Resistance Profiles in omnivores Microbiomes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BCE30-525F-08BE-93C0-88B6EAEF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940FBE-B804-60D6-A033-698FE549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866"/>
            <a:ext cx="12192000" cy="46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2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824" y="365125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Exploring Class Resistance Profiles in omnivores diet Microbiomes</a:t>
            </a:r>
            <a:endParaRPr lang="en-US" sz="2400" dirty="0"/>
          </a:p>
        </p:txBody>
      </p:sp>
      <p:pic>
        <p:nvPicPr>
          <p:cNvPr id="11" name="Content Placeholder 10" descr="A graph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354EA9A4-BD1F-A953-58C7-590B607ABA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831" y="962025"/>
            <a:ext cx="11334750" cy="5667375"/>
          </a:xfrm>
        </p:spPr>
      </p:pic>
    </p:spTree>
    <p:extLst>
      <p:ext uri="{BB962C8B-B14F-4D97-AF65-F5344CB8AC3E}">
        <p14:creationId xmlns:p14="http://schemas.microsoft.com/office/powerpoint/2010/main" val="236998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AE84-B0B4-CBFE-2952-163CA615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Overview of Antimicrobial Resistance (AMR)</a:t>
            </a:r>
            <a:br>
              <a:rPr lang="en-US" b="1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EE82C2C-42DC-BF8A-825F-0DB4A4D9C03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r>
              <a:rPr lang="en-US" i="0" dirty="0">
                <a:solidFill>
                  <a:srgbClr val="002060"/>
                </a:solidFill>
                <a:effectLst/>
                <a:latin typeface="Söhne"/>
              </a:rPr>
              <a:t>(WHO) has identified AMR as one of the top 10 global public health threats facing humanity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What is AMR?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What is AMR global health impact?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What is the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Importance of tracking AMR?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(global health security)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2510E-C1D5-9E92-FFA6-6AF9E106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4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488" y="224631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Exploring Class Resistance Profiles in vegetarian diet Microbiomes</a:t>
            </a:r>
            <a:endParaRPr lang="en-US" sz="2400" dirty="0"/>
          </a:p>
        </p:txBody>
      </p:sp>
      <p:pic>
        <p:nvPicPr>
          <p:cNvPr id="15" name="Content Placeholder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A57387-0E47-09D1-108D-7D116F05F7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4055" y="833718"/>
            <a:ext cx="11225397" cy="5612699"/>
          </a:xfrm>
        </p:spPr>
      </p:pic>
    </p:spTree>
    <p:extLst>
      <p:ext uri="{BB962C8B-B14F-4D97-AF65-F5344CB8AC3E}">
        <p14:creationId xmlns:p14="http://schemas.microsoft.com/office/powerpoint/2010/main" val="288118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65" y="365125"/>
            <a:ext cx="11425518" cy="315912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Exploring Antimicrobial Resistance Profiles in omnivores diet Microbiomes</a:t>
            </a:r>
            <a:endParaRPr lang="en-US" sz="2400" dirty="0"/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911DE5C-65CD-64CB-2D88-9CF703A738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5003" y="766120"/>
            <a:ext cx="11453511" cy="5726756"/>
          </a:xfrm>
        </p:spPr>
      </p:pic>
    </p:spTree>
    <p:extLst>
      <p:ext uri="{BB962C8B-B14F-4D97-AF65-F5344CB8AC3E}">
        <p14:creationId xmlns:p14="http://schemas.microsoft.com/office/powerpoint/2010/main" val="2380537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405468"/>
            <a:ext cx="11902888" cy="315912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Exploring Antimicrobial Resistance Profiles in vegetarian diet Microbiomes</a:t>
            </a:r>
            <a:endParaRPr lang="en-US" sz="2400" dirty="0"/>
          </a:p>
        </p:txBody>
      </p:sp>
      <p:pic>
        <p:nvPicPr>
          <p:cNvPr id="6" name="Content Placeholder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9965B00C-6FFE-C4F4-8124-A4B89BC64C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3619" y="1037969"/>
            <a:ext cx="10939375" cy="5469688"/>
          </a:xfrm>
        </p:spPr>
      </p:pic>
    </p:spTree>
    <p:extLst>
      <p:ext uri="{BB962C8B-B14F-4D97-AF65-F5344CB8AC3E}">
        <p14:creationId xmlns:p14="http://schemas.microsoft.com/office/powerpoint/2010/main" val="422049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A8FC-0D4F-75F7-936C-E3931E51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9" y="1992586"/>
            <a:ext cx="10515600" cy="545322"/>
          </a:xfrm>
        </p:spPr>
        <p:txBody>
          <a:bodyPr/>
          <a:lstStyle/>
          <a:p>
            <a:r>
              <a:rPr lang="en-US" b="1" dirty="0"/>
              <a:t>Question four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3563D54-B651-7C2D-37E9-372F07610E0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92660" y="3513874"/>
            <a:ext cx="10515600" cy="545322"/>
          </a:xfrm>
        </p:spPr>
        <p:txBody>
          <a:bodyPr>
            <a:normAutofit/>
          </a:bodyPr>
          <a:lstStyle/>
          <a:p>
            <a:r>
              <a:rPr lang="en-US" b="1" dirty="0"/>
              <a:t>AMR positive species specific to each diet?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CA4B-5D42-6ED4-F5E0-6F3ADCC1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35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6C7F-0AE1-46B8-719B-8C4FA3E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0" y="270996"/>
            <a:ext cx="4863353" cy="365125"/>
          </a:xfrm>
        </p:spPr>
        <p:txBody>
          <a:bodyPr>
            <a:normAutofit fontScale="90000"/>
          </a:bodyPr>
          <a:lstStyle/>
          <a:p>
            <a:r>
              <a:rPr lang="en-US" sz="1800" b="1" dirty="0"/>
              <a:t>AMR Bacteria present in omnivores diet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8997A-B789-B8FE-D603-4EBA1E82B8E4}"/>
              </a:ext>
            </a:extLst>
          </p:cNvPr>
          <p:cNvSpPr txBox="1"/>
          <p:nvPr/>
        </p:nvSpPr>
        <p:spPr>
          <a:xfrm>
            <a:off x="6374734" y="204284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AMR BACTERIA PRESENT IN VEGETARIAN DIET ONLY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6E783-E183-D7ED-877C-18A7EE6379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23" y="855957"/>
            <a:ext cx="6235111" cy="3857098"/>
          </a:xfrm>
        </p:spPr>
      </p:pic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ECF58DCB-C2D5-E5DA-ECD5-E736DA9767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6" t="1050" b="1052"/>
          <a:stretch/>
        </p:blipFill>
        <p:spPr>
          <a:xfrm>
            <a:off x="6535271" y="814588"/>
            <a:ext cx="5180184" cy="38570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C7D64-A5FD-C7E4-9D17-48C8BD22833B}"/>
              </a:ext>
            </a:extLst>
          </p:cNvPr>
          <p:cNvSpPr txBox="1"/>
          <p:nvPr/>
        </p:nvSpPr>
        <p:spPr>
          <a:xfrm>
            <a:off x="904253" y="4912658"/>
            <a:ext cx="44061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sum of total relative abundance for the top 20 AMR organisms </a:t>
            </a:r>
            <a:r>
              <a:rPr lang="en-US" sz="1600" dirty="0"/>
              <a:t>exclusive to </a:t>
            </a:r>
            <a:r>
              <a:rPr lang="en-US" sz="1600" dirty="0">
                <a:solidFill>
                  <a:schemeClr val="tx1"/>
                </a:solidFill>
              </a:rPr>
              <a:t>Omnivore Diet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CC0FB-6706-7EE3-BCE1-8C24A3708BEE}"/>
              </a:ext>
            </a:extLst>
          </p:cNvPr>
          <p:cNvSpPr txBox="1"/>
          <p:nvPr/>
        </p:nvSpPr>
        <p:spPr>
          <a:xfrm>
            <a:off x="6791592" y="4912658"/>
            <a:ext cx="4923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sum of total relative abundance for the top 20 AMR organisms </a:t>
            </a:r>
            <a:r>
              <a:rPr lang="en-US" sz="1600" dirty="0"/>
              <a:t>exclusive to </a:t>
            </a:r>
            <a:r>
              <a:rPr lang="en-US" sz="1600" dirty="0">
                <a:solidFill>
                  <a:schemeClr val="tx1"/>
                </a:solidFill>
              </a:rPr>
              <a:t>vegetarian Diet</a:t>
            </a:r>
            <a:endParaRPr lang="en-US" sz="1600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5F8B8C5-9196-BC70-DE33-9CF64309C86C}"/>
              </a:ext>
            </a:extLst>
          </p:cNvPr>
          <p:cNvSpPr/>
          <p:nvPr/>
        </p:nvSpPr>
        <p:spPr>
          <a:xfrm>
            <a:off x="2622698" y="5576765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D3142BC-DDC7-4E6E-CC07-3337AEF11954}"/>
              </a:ext>
            </a:extLst>
          </p:cNvPr>
          <p:cNvSpPr/>
          <p:nvPr/>
        </p:nvSpPr>
        <p:spPr>
          <a:xfrm>
            <a:off x="8937541" y="5576765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E9222-5398-1C7E-E591-2BFCC9B77354}"/>
              </a:ext>
            </a:extLst>
          </p:cNvPr>
          <p:cNvSpPr txBox="1"/>
          <p:nvPr/>
        </p:nvSpPr>
        <p:spPr>
          <a:xfrm>
            <a:off x="2613492" y="6113981"/>
            <a:ext cx="81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16.9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9A88E-E895-8B88-476F-E82511CC8262}"/>
              </a:ext>
            </a:extLst>
          </p:cNvPr>
          <p:cNvSpPr txBox="1"/>
          <p:nvPr/>
        </p:nvSpPr>
        <p:spPr>
          <a:xfrm>
            <a:off x="8937541" y="6075933"/>
            <a:ext cx="81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3.19</a:t>
            </a:r>
          </a:p>
        </p:txBody>
      </p:sp>
    </p:spTree>
    <p:extLst>
      <p:ext uri="{BB962C8B-B14F-4D97-AF65-F5344CB8AC3E}">
        <p14:creationId xmlns:p14="http://schemas.microsoft.com/office/powerpoint/2010/main" val="198126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A8FC-0D4F-75F7-936C-E3931E51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9" y="1992586"/>
            <a:ext cx="10515600" cy="545322"/>
          </a:xfrm>
        </p:spPr>
        <p:txBody>
          <a:bodyPr/>
          <a:lstStyle/>
          <a:p>
            <a:r>
              <a:rPr lang="en-US" b="1" dirty="0"/>
              <a:t>Question five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3563D54-B651-7C2D-37E9-372F07610E0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92660" y="3513874"/>
            <a:ext cx="10515600" cy="545322"/>
          </a:xfrm>
        </p:spPr>
        <p:txBody>
          <a:bodyPr>
            <a:normAutofit/>
          </a:bodyPr>
          <a:lstStyle/>
          <a:p>
            <a:r>
              <a:rPr lang="en-US" b="1" dirty="0"/>
              <a:t>Are there a common organisms with ARM genes between the two diets?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CA4B-5D42-6ED4-F5E0-6F3ADCC1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0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1357"/>
          </a:xfrm>
        </p:spPr>
        <p:txBody>
          <a:bodyPr>
            <a:noAutofit/>
          </a:bodyPr>
          <a:lstStyle/>
          <a:p>
            <a:r>
              <a:rPr lang="en-US" sz="2400" b="1" dirty="0"/>
              <a:t>Common microbiome AMR genes In omnivore Vs </a:t>
            </a:r>
            <a:r>
              <a:rPr lang="en-US" sz="2400" b="1" i="0" dirty="0">
                <a:solidFill>
                  <a:srgbClr val="474747"/>
                </a:solidFill>
                <a:effectLst/>
                <a:latin typeface="Google Sans"/>
              </a:rPr>
              <a:t>vegetarian </a:t>
            </a:r>
            <a:r>
              <a:rPr lang="en-US" sz="2400" b="1" dirty="0"/>
              <a:t>diet </a:t>
            </a:r>
            <a:endParaRPr lang="en-US" sz="2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93DDED-CCF7-815C-7EDD-BB4E9B59CC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574" t="1" b="-421"/>
          <a:stretch/>
        </p:blipFill>
        <p:spPr>
          <a:xfrm>
            <a:off x="3215622" y="847164"/>
            <a:ext cx="5150132" cy="4780429"/>
          </a:xfr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C047939-A84C-169E-0751-22E24D55B569}"/>
              </a:ext>
            </a:extLst>
          </p:cNvPr>
          <p:cNvSpPr/>
          <p:nvPr/>
        </p:nvSpPr>
        <p:spPr>
          <a:xfrm>
            <a:off x="6552619" y="6084602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CC872DF-67EE-90F5-D797-EFDCE6537369}"/>
              </a:ext>
            </a:extLst>
          </p:cNvPr>
          <p:cNvSpPr/>
          <p:nvPr/>
        </p:nvSpPr>
        <p:spPr>
          <a:xfrm>
            <a:off x="7706269" y="6084602"/>
            <a:ext cx="484632" cy="4082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DED42-75D7-288A-5F1A-7956DC7B1EBB}"/>
              </a:ext>
            </a:extLst>
          </p:cNvPr>
          <p:cNvSpPr txBox="1"/>
          <p:nvPr/>
        </p:nvSpPr>
        <p:spPr>
          <a:xfrm flipH="1">
            <a:off x="7790851" y="6472735"/>
            <a:ext cx="80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DD99E-3AC9-E45E-7109-E99C12B2910F}"/>
              </a:ext>
            </a:extLst>
          </p:cNvPr>
          <p:cNvSpPr txBox="1"/>
          <p:nvPr/>
        </p:nvSpPr>
        <p:spPr>
          <a:xfrm>
            <a:off x="6535792" y="6472736"/>
            <a:ext cx="549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12.2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BE604-1EAE-0EFF-168A-8FA2C32A11CC}"/>
              </a:ext>
            </a:extLst>
          </p:cNvPr>
          <p:cNvSpPr txBox="1"/>
          <p:nvPr/>
        </p:nvSpPr>
        <p:spPr>
          <a:xfrm>
            <a:off x="3898179" y="5702209"/>
            <a:ext cx="6374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The sum of total relative abundance for common AMR organisms for each diet</a:t>
            </a:r>
          </a:p>
        </p:txBody>
      </p:sp>
    </p:spTree>
    <p:extLst>
      <p:ext uri="{BB962C8B-B14F-4D97-AF65-F5344CB8AC3E}">
        <p14:creationId xmlns:p14="http://schemas.microsoft.com/office/powerpoint/2010/main" val="136254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88" y="308023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/>
              <a:t>Common microbiome AMR Microbes In omnivore Vs </a:t>
            </a:r>
            <a:r>
              <a:rPr lang="en-US" sz="2400" b="1" i="0" dirty="0">
                <a:solidFill>
                  <a:srgbClr val="474747"/>
                </a:solidFill>
                <a:effectLst/>
                <a:latin typeface="Google Sans"/>
              </a:rPr>
              <a:t>vegetarian </a:t>
            </a:r>
            <a:r>
              <a:rPr lang="en-US" sz="2400" b="1" dirty="0"/>
              <a:t>diet </a:t>
            </a:r>
          </a:p>
        </p:txBody>
      </p:sp>
      <p:pic>
        <p:nvPicPr>
          <p:cNvPr id="7" name="Content Placeholder 6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05E0138A-6FEE-3DCC-B626-8E30A66CC1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6788" y="1126984"/>
            <a:ext cx="9808042" cy="4904021"/>
          </a:xfrm>
        </p:spPr>
      </p:pic>
    </p:spTree>
    <p:extLst>
      <p:ext uri="{BB962C8B-B14F-4D97-AF65-F5344CB8AC3E}">
        <p14:creationId xmlns:p14="http://schemas.microsoft.com/office/powerpoint/2010/main" val="428467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37"/>
            <a:ext cx="12937066" cy="670299"/>
          </a:xfrm>
        </p:spPr>
        <p:txBody>
          <a:bodyPr>
            <a:noAutofit/>
          </a:bodyPr>
          <a:lstStyle/>
          <a:p>
            <a:r>
              <a:rPr lang="en-US" sz="2400" b="1" dirty="0"/>
              <a:t>Abundance In omnivore Vs </a:t>
            </a:r>
            <a:r>
              <a:rPr lang="en-US" sz="2400" b="1" i="0" dirty="0">
                <a:solidFill>
                  <a:srgbClr val="474747"/>
                </a:solidFill>
                <a:effectLst/>
                <a:latin typeface="Google Sans"/>
              </a:rPr>
              <a:t>vegetarian </a:t>
            </a:r>
            <a:r>
              <a:rPr lang="en-US" sz="2400" b="1" dirty="0"/>
              <a:t>diet in common AMR positive organisms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D21058-E2A7-8CF2-C84D-248893BD9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14400"/>
            <a:ext cx="10515600" cy="5825067"/>
          </a:xfrm>
        </p:spPr>
        <p:txBody>
          <a:bodyPr>
            <a:normAutofit/>
          </a:bodyPr>
          <a:lstStyle/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endParaRPr lang="en-US" dirty="0">
              <a:hlinkClick r:id="rId3" action="ppaction://hlinkfile"/>
            </a:endParaRPr>
          </a:p>
          <a:p>
            <a:pPr marL="0" indent="0">
              <a:buNone/>
            </a:pPr>
            <a:endParaRPr lang="en-US" dirty="0">
              <a:hlinkClick r:id="rId3" action="ppaction://hlinkfile"/>
            </a:endParaRPr>
          </a:p>
          <a:p>
            <a:pPr marL="0" indent="0">
              <a:buNone/>
            </a:pPr>
            <a:endParaRPr lang="en-US" sz="900" dirty="0">
              <a:hlinkClick r:id="rId4" action="ppaction://hlinkfile"/>
            </a:endParaRPr>
          </a:p>
          <a:p>
            <a:pPr marL="0" indent="0">
              <a:buNone/>
            </a:pPr>
            <a:r>
              <a:rPr lang="en-US" sz="900" dirty="0">
                <a:hlinkClick r:id="rId5" action="ppaction://hlinkfile"/>
              </a:rPr>
              <a:t>file:///C:/NIST_internship/common_abundance.html</a:t>
            </a: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graph with blue and green dots&#10;&#10;Description automatically generated">
            <a:extLst>
              <a:ext uri="{FF2B5EF4-FFF2-40B4-BE49-F238E27FC236}">
                <a16:creationId xmlns:a16="http://schemas.microsoft.com/office/drawing/2014/main" id="{1631FB53-D802-9F07-A56E-6F9A8363B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73" y="914400"/>
            <a:ext cx="10726833" cy="53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0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611" y="277720"/>
            <a:ext cx="5065059" cy="315912"/>
          </a:xfrm>
        </p:spPr>
        <p:txBody>
          <a:bodyPr>
            <a:noAutofit/>
          </a:bodyPr>
          <a:lstStyle/>
          <a:p>
            <a:r>
              <a:rPr lang="en-US" sz="2400" b="1" dirty="0"/>
              <a:t>COMMON MICROBIOME SUMMARY</a:t>
            </a:r>
          </a:p>
        </p:txBody>
      </p:sp>
      <p:pic>
        <p:nvPicPr>
          <p:cNvPr id="4" name="Content Placeholder 3" descr="A close-up of words&#10;&#10;Description automatically generated">
            <a:extLst>
              <a:ext uri="{FF2B5EF4-FFF2-40B4-BE49-F238E27FC236}">
                <a16:creationId xmlns:a16="http://schemas.microsoft.com/office/drawing/2014/main" id="{DDF68DBA-8BAA-85B5-B384-1E28C466F6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5974" r="1460"/>
          <a:stretch/>
        </p:blipFill>
        <p:spPr>
          <a:xfrm>
            <a:off x="3489611" y="941293"/>
            <a:ext cx="5136677" cy="148132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1AA021-BFD9-D8E6-03B4-88734538537D}"/>
              </a:ext>
            </a:extLst>
          </p:cNvPr>
          <p:cNvCxnSpPr>
            <a:cxnSpLocks/>
          </p:cNvCxnSpPr>
          <p:nvPr/>
        </p:nvCxnSpPr>
        <p:spPr>
          <a:xfrm flipH="1">
            <a:off x="3314700" y="2382278"/>
            <a:ext cx="732865" cy="981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747609-EF1A-0CA9-9728-425B88620512}"/>
              </a:ext>
            </a:extLst>
          </p:cNvPr>
          <p:cNvCxnSpPr>
            <a:cxnSpLocks/>
          </p:cNvCxnSpPr>
          <p:nvPr/>
        </p:nvCxnSpPr>
        <p:spPr>
          <a:xfrm>
            <a:off x="7676029" y="2514600"/>
            <a:ext cx="950259" cy="759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E280791-BD9A-0601-F24A-D93ADC980E6F}"/>
              </a:ext>
            </a:extLst>
          </p:cNvPr>
          <p:cNvSpPr txBox="1">
            <a:spLocks/>
          </p:cNvSpPr>
          <p:nvPr/>
        </p:nvSpPr>
        <p:spPr>
          <a:xfrm>
            <a:off x="871917" y="3471489"/>
            <a:ext cx="5065059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/>
              <a:t>SPECIES SIGNIFICANTLY DIDDERENT(MORE THAN 10FOLD CHANGE)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F60EC1-9F57-3EBF-A0C6-C6E29431DB30}"/>
              </a:ext>
            </a:extLst>
          </p:cNvPr>
          <p:cNvSpPr txBox="1">
            <a:spLocks/>
          </p:cNvSpPr>
          <p:nvPr/>
        </p:nvSpPr>
        <p:spPr>
          <a:xfrm>
            <a:off x="6963435" y="3471489"/>
            <a:ext cx="5065059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Species with similar abundance</a:t>
            </a:r>
          </a:p>
        </p:txBody>
      </p:sp>
      <p:pic>
        <p:nvPicPr>
          <p:cNvPr id="16" name="Picture 15" descr="A close-up of a number&#10;&#10;Description automatically generated">
            <a:extLst>
              <a:ext uri="{FF2B5EF4-FFF2-40B4-BE49-F238E27FC236}">
                <a16:creationId xmlns:a16="http://schemas.microsoft.com/office/drawing/2014/main" id="{6D495874-3303-FF68-38D4-BCC4D7CA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98" y="4160520"/>
            <a:ext cx="5424905" cy="736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58C211-2A50-0547-0A11-DA293661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194577"/>
            <a:ext cx="5782235" cy="4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1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8159-52A5-6092-D7D5-D0BDBA668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challenge on detecting (amr) genes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6F6A051-40AA-884E-2AC3-3991C6C9547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Complexity of Bacterial Genomes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Horizontal Gene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Limited Access to Comprehensive Databases</a:t>
            </a: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Technical and Resource Limitations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848B-2DFB-7640-C66E-3887CEF0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6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D0D-5F42-62A1-8C74-D7695FDA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9263"/>
            <a:ext cx="8198224" cy="414804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Log-Scale Analysis of Microbiome Variance by Diet Type</a:t>
            </a:r>
            <a:endParaRPr lang="en-US" sz="2400" b="1" dirty="0"/>
          </a:p>
        </p:txBody>
      </p:sp>
      <p:pic>
        <p:nvPicPr>
          <p:cNvPr id="6" name="Content Placeholder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2DF9DE-555A-38AE-5568-B45EC2186D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5664" y="1100560"/>
            <a:ext cx="10976353" cy="5488177"/>
          </a:xfrm>
        </p:spPr>
      </p:pic>
    </p:spTree>
    <p:extLst>
      <p:ext uri="{BB962C8B-B14F-4D97-AF65-F5344CB8AC3E}">
        <p14:creationId xmlns:p14="http://schemas.microsoft.com/office/powerpoint/2010/main" val="173736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7D03-AE88-30C6-D707-85117468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29" y="1364840"/>
            <a:ext cx="10515600" cy="1325563"/>
          </a:xfrm>
        </p:spPr>
        <p:txBody>
          <a:bodyPr/>
          <a:lstStyle/>
          <a:p>
            <a:r>
              <a:rPr lang="en-US" b="1" dirty="0"/>
              <a:t>Conclusion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3824F68-9EBE-9DDB-C92A-BB13338C76D4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179261" y="3429000"/>
            <a:ext cx="10883048" cy="261062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Relative abundance for AMR organisms higher in omnivorous diet than vegetarian diet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Total AMR genes higher in omnivorous diet than vegetarian diet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predominant</a:t>
            </a:r>
            <a:r>
              <a:rPr lang="en-US" dirty="0"/>
              <a:t> resistance in both diet is tetracycline Resistance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Looking in individual resistance of antibiotics, the organism may be resistant to one antibiotic not the other from the same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were able to look at AMR bacteria that is unique and common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AF3D0-7C74-F125-E191-97EFC48F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Salwa Elsaadawy</a:t>
            </a:r>
          </a:p>
          <a:p>
            <a:r>
              <a:rPr lang="en-US" dirty="0"/>
              <a:t>sme76@georgetown.edu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229B-D78D-3532-BF0A-BF0458A0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6099D34-438C-C78E-4079-38ACE1F76E1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pPr algn="l"/>
            <a:r>
              <a:rPr lang="en-US" dirty="0"/>
              <a:t>1- collection of samples</a:t>
            </a:r>
          </a:p>
          <a:p>
            <a:pPr algn="l"/>
            <a:r>
              <a:rPr lang="en-US" dirty="0"/>
              <a:t>2- Data sequencing and genome assembled</a:t>
            </a:r>
          </a:p>
          <a:p>
            <a:pPr algn="l"/>
            <a:r>
              <a:rPr lang="en-US" dirty="0"/>
              <a:t>3- Data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D5B16-0A97-F1CD-5609-72221BDC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1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2713-51C2-C465-930D-E2722060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60147C2-0E1F-AD47-5160-D6D6CE4D17B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pPr algn="l"/>
            <a:r>
              <a:rPr lang="en-US" sz="2000" dirty="0"/>
              <a:t>1- which organisms have AMR genes from each diet?</a:t>
            </a:r>
          </a:p>
          <a:p>
            <a:pPr algn="l"/>
            <a:r>
              <a:rPr lang="en-US" dirty="0"/>
              <a:t>2- </a:t>
            </a:r>
            <a:r>
              <a:rPr lang="en-US" sz="2000" dirty="0"/>
              <a:t>What is the composition of AMR marker-containing microbiome in each diet ?</a:t>
            </a:r>
          </a:p>
          <a:p>
            <a:pPr algn="l"/>
            <a:r>
              <a:rPr lang="en-US" sz="2000" dirty="0"/>
              <a:t>3- </a:t>
            </a:r>
            <a:r>
              <a:rPr lang="en-US" dirty="0"/>
              <a:t>What classes of AMR are present ?</a:t>
            </a:r>
          </a:p>
          <a:p>
            <a:pPr algn="l"/>
            <a:r>
              <a:rPr lang="en-US" sz="2000" dirty="0"/>
              <a:t>4- </a:t>
            </a:r>
            <a:r>
              <a:rPr lang="en-US" dirty="0"/>
              <a:t>AMR positive species specific to each diet?</a:t>
            </a:r>
          </a:p>
          <a:p>
            <a:pPr algn="l"/>
            <a:r>
              <a:rPr lang="en-US" dirty="0"/>
              <a:t>5-Are there a common organisms with ARM genes between the two diets?</a:t>
            </a:r>
          </a:p>
          <a:p>
            <a:pPr algn="l"/>
            <a:endParaRPr lang="en-US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A520-9ABF-1816-DA82-18D0A0E3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0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F492-60FB-5A3E-C57F-8F87E262D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54988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74F5-F32D-97FF-6A72-244652C2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RESFINDER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04C7E0F-C536-2E6B-ABD2-9092B8F23E3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What is RESFINDER?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Comprehensive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latin typeface="Söhne"/>
              </a:rPr>
              <a:t>Regular updates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Global Accessibility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User-Friendly Interface</a:t>
            </a: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C929-4AEA-684F-6F55-6E1C2406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2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A834-CCE3-BF73-723F-A9F3E96F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541931"/>
          </a:xfrm>
        </p:spPr>
        <p:txBody>
          <a:bodyPr/>
          <a:lstStyle/>
          <a:p>
            <a:r>
              <a:rPr lang="en-US" dirty="0"/>
              <a:t>Resfinder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F0EF2-43AD-3B31-47C2-198404F5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9E876A-2F03-4685-D7BB-82398419F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" t="11058" r="3022" b="11058"/>
          <a:stretch/>
        </p:blipFill>
        <p:spPr>
          <a:xfrm>
            <a:off x="1008014" y="955236"/>
            <a:ext cx="9963807" cy="53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1BC-4EC8-17D4-4FA8-AD06977C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45" y="407773"/>
            <a:ext cx="10515600" cy="529935"/>
          </a:xfrm>
        </p:spPr>
        <p:txBody>
          <a:bodyPr/>
          <a:lstStyle/>
          <a:p>
            <a:r>
              <a:rPr lang="en-US" dirty="0"/>
              <a:t>Example of the output(2 files)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52263-9FF5-9786-279D-BF756653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A07FBE9-0874-5F90-660C-21D960A46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7" r="47282" b="12644"/>
          <a:stretch/>
        </p:blipFill>
        <p:spPr>
          <a:xfrm>
            <a:off x="185351" y="1395758"/>
            <a:ext cx="5423075" cy="454677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D76532E-F18C-2A7F-37CE-6E87FE64B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42" r="37535" b="8781"/>
          <a:stretch/>
        </p:blipFill>
        <p:spPr>
          <a:xfrm>
            <a:off x="5712272" y="1395758"/>
            <a:ext cx="6362437" cy="4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46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{A259ED81-89C4-442B-BCB3-DE5167035728}tf67328976_win32</Template>
  <TotalTime>5815</TotalTime>
  <Words>683</Words>
  <Application>Microsoft Office PowerPoint</Application>
  <PresentationFormat>Widescreen</PresentationFormat>
  <Paragraphs>164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Google Sans</vt:lpstr>
      <vt:lpstr>Söhne</vt:lpstr>
      <vt:lpstr>Tenorite</vt:lpstr>
      <vt:lpstr>Custom</vt:lpstr>
      <vt:lpstr> </vt:lpstr>
      <vt:lpstr>Overview of Antimicrobial Resistance (AMR) </vt:lpstr>
      <vt:lpstr>The challenge on detecting (amr) genes</vt:lpstr>
      <vt:lpstr>Data </vt:lpstr>
      <vt:lpstr>questions </vt:lpstr>
      <vt:lpstr>METHODS</vt:lpstr>
      <vt:lpstr>RESFINDER</vt:lpstr>
      <vt:lpstr>Resfinder</vt:lpstr>
      <vt:lpstr>Example of the output(2 files)</vt:lpstr>
      <vt:lpstr>Workflow pipeline </vt:lpstr>
      <vt:lpstr>                    R studio workflow </vt:lpstr>
      <vt:lpstr>Question one</vt:lpstr>
      <vt:lpstr>PowerPoint Presentation</vt:lpstr>
      <vt:lpstr>Question two</vt:lpstr>
      <vt:lpstr>PowerPoint Presentation</vt:lpstr>
      <vt:lpstr>Overlook Of the data</vt:lpstr>
      <vt:lpstr>Question Three </vt:lpstr>
      <vt:lpstr>Summary Resistance Profiles in omnivores Microbiomes</vt:lpstr>
      <vt:lpstr>Exploring Class Resistance Profiles in omnivores diet Microbiomes</vt:lpstr>
      <vt:lpstr>Exploring Class Resistance Profiles in vegetarian diet Microbiomes</vt:lpstr>
      <vt:lpstr>Exploring Antimicrobial Resistance Profiles in omnivores diet Microbiomes</vt:lpstr>
      <vt:lpstr>Exploring Antimicrobial Resistance Profiles in vegetarian diet Microbiomes</vt:lpstr>
      <vt:lpstr>Question four</vt:lpstr>
      <vt:lpstr>AMR Bacteria present in omnivores diet only</vt:lpstr>
      <vt:lpstr>Question five</vt:lpstr>
      <vt:lpstr>Common microbiome AMR genes In omnivore Vs vegetarian diet </vt:lpstr>
      <vt:lpstr>Common microbiome AMR Microbes In omnivore Vs vegetarian diet </vt:lpstr>
      <vt:lpstr>Abundance In omnivore Vs vegetarian diet in common AMR positive organisms </vt:lpstr>
      <vt:lpstr>COMMON MICROBIOME SUMMARY</vt:lpstr>
      <vt:lpstr>Log-Scale Analysis of Microbiome Variance by Diet Type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presentation </dc:title>
  <dc:creator>salwa elsaadawy</dc:creator>
  <cp:lastModifiedBy>salwa elsaadawy</cp:lastModifiedBy>
  <cp:revision>39</cp:revision>
  <dcterms:created xsi:type="dcterms:W3CDTF">2024-03-31T21:17:33Z</dcterms:created>
  <dcterms:modified xsi:type="dcterms:W3CDTF">2024-04-29T23:40:10Z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